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100" d="100"/>
          <a:sy n="100" d="100"/>
        </p:scale>
        <p:origin x="-13652" y="-14936"/>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2019-03-05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2019-03-05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876299"/>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3891200" y="0"/>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a:t>
            </a:r>
            <a:r>
              <a:rPr lang="en-US" sz="6000" dirty="0" err="1">
                <a:solidFill>
                  <a:prstClr val="white">
                    <a:lumMod val="50000"/>
                  </a:prstClr>
                </a:solidFill>
                <a:latin typeface="Calibri" panose="020F0502020204030204" pitchFamily="34" charset="0"/>
                <a:cs typeface="Calibri" panose="020F0502020204030204" pitchFamily="34" charset="0"/>
              </a:rPr>
              <a:t>Iso</a:t>
            </a:r>
            <a:r>
              <a:rPr lang="en-US" sz="6000" dirty="0">
                <a:solidFill>
                  <a:prstClr val="white">
                    <a:lumMod val="50000"/>
                  </a:prstClr>
                </a:solidFill>
                <a:latin typeface="Calibri" panose="020F0502020204030204" pitchFamily="34" charset="0"/>
                <a:cs typeface="Calibri" panose="020F0502020204030204" pitchFamily="34" charset="0"/>
              </a:rPr>
              <a:t>-bar).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2"/>
          <a:stretch>
            <a:fillRect/>
          </a:stretch>
        </p:blipFill>
        <p:spPr>
          <a:xfrm>
            <a:off x="33072536" y="10852717"/>
            <a:ext cx="4899833" cy="423861"/>
          </a:xfrm>
          <a:prstGeom prst="rect">
            <a:avLst/>
          </a:prstGeom>
        </p:spPr>
      </p:pic>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647" y="20442637"/>
            <a:ext cx="11896153" cy="9915633"/>
          </a:xfrm>
          <a:prstGeom prst="rect">
            <a:avLst/>
          </a:prstGeom>
        </p:spPr>
      </p:pic>
      <p:pic>
        <p:nvPicPr>
          <p:cNvPr id="12" name="Picture 11">
            <a:extLst>
              <a:ext uri="{FF2B5EF4-FFF2-40B4-BE49-F238E27FC236}">
                <a16:creationId xmlns:a16="http://schemas.microsoft.com/office/drawing/2014/main" id="{5893FE1E-4CC7-46A9-B3F8-C297AF167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06070" y="2968534"/>
            <a:ext cx="10017579" cy="7745077"/>
          </a:xfrm>
          <a:prstGeom prst="rect">
            <a:avLst/>
          </a:prstGeom>
        </p:spPr>
      </p:pic>
      <p:pic>
        <p:nvPicPr>
          <p:cNvPr id="18" name="Picture 17">
            <a:extLst>
              <a:ext uri="{FF2B5EF4-FFF2-40B4-BE49-F238E27FC236}">
                <a16:creationId xmlns:a16="http://schemas.microsoft.com/office/drawing/2014/main" id="{A25EB1A9-55F5-4B82-9870-72B600379D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8999" y="3828382"/>
            <a:ext cx="4903317" cy="5081158"/>
          </a:xfrm>
          <a:prstGeom prst="rect">
            <a:avLst/>
          </a:prstGeom>
        </p:spPr>
      </p:pic>
      <p:pic>
        <p:nvPicPr>
          <p:cNvPr id="20" name="Picture 19">
            <a:extLst>
              <a:ext uri="{FF2B5EF4-FFF2-40B4-BE49-F238E27FC236}">
                <a16:creationId xmlns:a16="http://schemas.microsoft.com/office/drawing/2014/main" id="{B2BF0083-3F22-4EBA-B0B6-7F18175DC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68799" y="3853817"/>
            <a:ext cx="5563868" cy="5081158"/>
          </a:xfrm>
          <a:prstGeom prst="rect">
            <a:avLst/>
          </a:prstGeom>
        </p:spPr>
      </p:pic>
      <p:sp>
        <p:nvSpPr>
          <p:cNvPr id="21" name="TextBox 20">
            <a:extLst>
              <a:ext uri="{FF2B5EF4-FFF2-40B4-BE49-F238E27FC236}">
                <a16:creationId xmlns:a16="http://schemas.microsoft.com/office/drawing/2014/main" id="{231E58A8-D016-44C8-BE17-BE3B7E8192BB}"/>
              </a:ext>
            </a:extLst>
          </p:cNvPr>
          <p:cNvSpPr txBox="1"/>
          <p:nvPr/>
        </p:nvSpPr>
        <p:spPr>
          <a:xfrm>
            <a:off x="183599" y="4229845"/>
            <a:ext cx="10256386" cy="7786747"/>
          </a:xfrm>
          <a:prstGeom prst="rect">
            <a:avLst/>
          </a:prstGeom>
          <a:noFill/>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260904" y="13287047"/>
            <a:ext cx="10784047" cy="3473515"/>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a:t>
            </a:r>
            <a:r>
              <a:rPr lang="en-US" sz="2000" dirty="0" err="1">
                <a:latin typeface="Calibri" panose="020F0502020204030204" pitchFamily="34" charset="0"/>
                <a:ea typeface="Calibri" panose="020F0502020204030204" pitchFamily="34" charset="0"/>
                <a:cs typeface="Times New Roman" panose="02020603050405020304" pitchFamily="18" charset="0"/>
              </a:rPr>
              <a:t>Körner</a:t>
            </a:r>
            <a:r>
              <a:rPr lang="en-US" sz="2000" dirty="0">
                <a:latin typeface="Calibri" panose="020F0502020204030204" pitchFamily="34" charset="0"/>
                <a:ea typeface="Calibri" panose="020F0502020204030204" pitchFamily="34" charset="0"/>
                <a:cs typeface="Times New Roman" panose="02020603050405020304" pitchFamily="18" charset="0"/>
              </a:rPr>
              <a:t>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a:t>
            </a:r>
            <a:r>
              <a:rPr lang="en-US" sz="2000" dirty="0" err="1">
                <a:latin typeface="Calibri" panose="020F0502020204030204" pitchFamily="34" charset="0"/>
                <a:ea typeface="Calibri" panose="020F0502020204030204" pitchFamily="34" charset="0"/>
                <a:cs typeface="Times New Roman" panose="02020603050405020304" pitchFamily="18" charset="0"/>
              </a:rPr>
              <a:t>Köppen</a:t>
            </a:r>
            <a:r>
              <a:rPr lang="en-US" sz="2000" dirty="0">
                <a:latin typeface="Calibri" panose="020F0502020204030204" pitchFamily="34" charset="0"/>
                <a:ea typeface="Calibri" panose="020F0502020204030204" pitchFamily="34" charset="0"/>
                <a:cs typeface="Times New Roman" panose="02020603050405020304" pitchFamily="18" charset="0"/>
              </a:rPr>
              <a:t>-Geiger system, </a:t>
            </a:r>
            <a:r>
              <a:rPr lang="en-US" sz="2000" dirty="0" err="1">
                <a:latin typeface="Calibri" panose="020F0502020204030204" pitchFamily="34" charset="0"/>
                <a:ea typeface="Calibri" panose="020F0502020204030204" pitchFamily="34" charset="0"/>
                <a:cs typeface="Times New Roman" panose="02020603050405020304" pitchFamily="18" charset="0"/>
              </a:rPr>
              <a:t>Kottek</a:t>
            </a:r>
            <a:r>
              <a:rPr lang="en-US" sz="2000" dirty="0">
                <a:latin typeface="Calibri" panose="020F0502020204030204" pitchFamily="34" charset="0"/>
                <a:ea typeface="Calibri" panose="020F0502020204030204" pitchFamily="34" charset="0"/>
                <a:cs typeface="Times New Roman" panose="02020603050405020304" pitchFamily="18" charset="0"/>
              </a:rPr>
              <a:t> et al, 2006), and Holdridge’s (1947) mean annual </a:t>
            </a:r>
            <a:r>
              <a:rPr lang="en-US" sz="2000" dirty="0" err="1">
                <a:latin typeface="Calibri" panose="020F0502020204030204" pitchFamily="34" charset="0"/>
                <a:ea typeface="Calibri" panose="020F0502020204030204" pitchFamily="34" charset="0"/>
                <a:cs typeface="Times New Roman" panose="02020603050405020304" pitchFamily="18" charset="0"/>
              </a:rPr>
              <a:t>biotemperature</a:t>
            </a:r>
            <a:r>
              <a:rPr lang="en-US" sz="2000" dirty="0">
                <a:latin typeface="Calibri" panose="020F0502020204030204" pitchFamily="34" charset="0"/>
                <a:ea typeface="Calibri" panose="020F0502020204030204" pitchFamily="34" charset="0"/>
                <a:cs typeface="Times New Roman" panose="02020603050405020304" pitchFamily="18" charset="0"/>
              </a:rPr>
              <a:t>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341090" y="18065142"/>
            <a:ext cx="10703861" cy="5222712"/>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1673601" y="14124035"/>
            <a:ext cx="10703861" cy="2053639"/>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 </a:t>
            </a:r>
            <a:r>
              <a:rPr lang="en-US" sz="2000" dirty="0" err="1">
                <a:latin typeface="Calibri" panose="020F0502020204030204" pitchFamily="34" charset="0"/>
                <a:ea typeface="Calibri" panose="020F0502020204030204" pitchFamily="34" charset="0"/>
                <a:cs typeface="Times New Roman" panose="02020603050405020304" pitchFamily="18" charset="0"/>
              </a:rPr>
              <a:t>Mesophytic</a:t>
            </a:r>
            <a:r>
              <a:rPr lang="en-US" sz="2000" dirty="0">
                <a:latin typeface="Calibri" panose="020F0502020204030204" pitchFamily="34" charset="0"/>
                <a:ea typeface="Calibri" panose="020F0502020204030204" pitchFamily="34" charset="0"/>
                <a:cs typeface="Times New Roman" panose="02020603050405020304" pitchFamily="18" charset="0"/>
              </a:rPr>
              <a:t> vegetation requires a constant supply of soil moisture, whereas xerophytic vegetation tolerates periods of drought. </a:t>
            </a:r>
            <a:r>
              <a:rPr lang="en-US" sz="2000" dirty="0" err="1">
                <a:latin typeface="Calibri" panose="020F0502020204030204" pitchFamily="34" charset="0"/>
                <a:ea typeface="Calibri" panose="020F0502020204030204" pitchFamily="34" charset="0"/>
                <a:cs typeface="Times New Roman" panose="02020603050405020304" pitchFamily="18" charset="0"/>
              </a:rPr>
              <a:t>Mesophytic</a:t>
            </a:r>
            <a:r>
              <a:rPr lang="en-US" sz="2000" dirty="0">
                <a:latin typeface="Calibri" panose="020F0502020204030204" pitchFamily="34" charset="0"/>
                <a:ea typeface="Calibri" panose="020F0502020204030204" pitchFamily="34" charset="0"/>
                <a:cs typeface="Times New Roman" panose="02020603050405020304" pitchFamily="18" charset="0"/>
              </a:rPr>
              <a:t>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1191145" y="9455840"/>
            <a:ext cx="9230455" cy="3041602"/>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a:t>
            </a:r>
            <a:r>
              <a:rPr lang="en-US" sz="2000" dirty="0" err="1">
                <a:latin typeface="Calibri" panose="020F0502020204030204" pitchFamily="34" charset="0"/>
                <a:ea typeface="Calibri" panose="020F0502020204030204" pitchFamily="34" charset="0"/>
                <a:cs typeface="Times New Roman" panose="02020603050405020304" pitchFamily="18" charset="0"/>
              </a:rPr>
              <a:t>mesophytic</a:t>
            </a:r>
            <a:r>
              <a:rPr lang="en-US" sz="2000" dirty="0">
                <a:latin typeface="Calibri" panose="020F0502020204030204" pitchFamily="34" charset="0"/>
                <a:ea typeface="Calibri" panose="020F0502020204030204" pitchFamily="34" charset="0"/>
                <a:cs typeface="Times New Roman" panose="02020603050405020304" pitchFamily="18" charset="0"/>
              </a:rPr>
              <a:t>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341090" y="23899204"/>
            <a:ext cx="9144000" cy="5449441"/>
          </a:xfrm>
          <a:prstGeom prst="rect">
            <a:avLst/>
          </a:prstGeom>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a:t>
            </a:r>
            <a:r>
              <a:rPr lang="en-US" sz="2000" dirty="0" err="1">
                <a:latin typeface="Calibri" panose="020F0502020204030204" pitchFamily="34" charset="0"/>
                <a:ea typeface="Calibri" panose="020F0502020204030204" pitchFamily="34" charset="0"/>
                <a:cs typeface="Times New Roman" panose="02020603050405020304" pitchFamily="18" charset="0"/>
              </a:rPr>
              <a:t>inverval</a:t>
            </a:r>
            <a:r>
              <a:rPr lang="en-US" sz="2000" dirty="0">
                <a:latin typeface="Calibri" panose="020F0502020204030204" pitchFamily="34" charset="0"/>
                <a:ea typeface="Calibri" panose="020F0502020204030204" pitchFamily="34" charset="0"/>
                <a:cs typeface="Times New Roman" panose="02020603050405020304" pitchFamily="18" charset="0"/>
              </a:rPr>
              <a:t>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B2FBEC88-6FAF-43FB-A4F6-C2777224E8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36762" y="15515244"/>
            <a:ext cx="16986203" cy="10403931"/>
          </a:xfrm>
          <a:prstGeom prst="rect">
            <a:avLst/>
          </a:prstGeom>
          <a:ln>
            <a:solidFill>
              <a:schemeClr val="bg1">
                <a:lumMod val="50000"/>
              </a:schemeClr>
            </a:solidFill>
          </a:ln>
        </p:spPr>
      </p:pic>
      <p:pic>
        <p:nvPicPr>
          <p:cNvPr id="23" name="Picture 22">
            <a:extLst>
              <a:ext uri="{FF2B5EF4-FFF2-40B4-BE49-F238E27FC236}">
                <a16:creationId xmlns:a16="http://schemas.microsoft.com/office/drawing/2014/main" id="{38C32419-36D8-456E-B1E5-F7B5CA6B29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58548" y="8754321"/>
            <a:ext cx="10683134" cy="5068455"/>
          </a:xfrm>
          <a:prstGeom prst="rect">
            <a:avLst/>
          </a:prstGeom>
        </p:spPr>
      </p:pic>
      <p:sp>
        <p:nvSpPr>
          <p:cNvPr id="24" name="Rectangle 23">
            <a:extLst>
              <a:ext uri="{FF2B5EF4-FFF2-40B4-BE49-F238E27FC236}">
                <a16:creationId xmlns:a16="http://schemas.microsoft.com/office/drawing/2014/main" id="{844B3504-DF9E-425E-A095-48B66976A1A6}"/>
              </a:ext>
            </a:extLst>
          </p:cNvPr>
          <p:cNvSpPr/>
          <p:nvPr/>
        </p:nvSpPr>
        <p:spPr>
          <a:xfrm>
            <a:off x="27153705" y="26353046"/>
            <a:ext cx="14853380" cy="4555093"/>
          </a:xfrm>
          <a:prstGeom prst="rect">
            <a:avLst/>
          </a:prstGeom>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a:t>
            </a:r>
            <a:r>
              <a:rPr lang="en-US" sz="1000" dirty="0" err="1"/>
              <a:t>Halbleib</a:t>
            </a:r>
            <a:r>
              <a:rPr lang="en-US" sz="1000" dirty="0"/>
              <a:t>, M., Smith, J.I., Gibson, W.P., Doggett, M.K., Taylor, G.H., Curtis, J., and </a:t>
            </a:r>
            <a:r>
              <a:rPr lang="en-US" sz="1000" dirty="0" err="1"/>
              <a:t>Pasteris</a:t>
            </a:r>
            <a:r>
              <a:rPr lang="en-US" sz="1000" dirty="0"/>
              <a:t>, P.A. 2008. </a:t>
            </a:r>
            <a:r>
              <a:rPr lang="en-US" sz="1000" dirty="0" err="1"/>
              <a:t>Physiographically</a:t>
            </a:r>
            <a:r>
              <a:rPr lang="en-US" sz="1000" dirty="0"/>
              <a:t>-sensitive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a:t>
            </a:r>
            <a:r>
              <a:rPr lang="en-US" sz="1000" dirty="0" err="1"/>
              <a:t>Widrlechner</a:t>
            </a:r>
            <a:r>
              <a:rPr lang="en-US" sz="1000" dirty="0"/>
              <a:t>, M.P., </a:t>
            </a:r>
            <a:r>
              <a:rPr lang="en-US" sz="1000" dirty="0" err="1"/>
              <a:t>Halbleib</a:t>
            </a:r>
            <a:r>
              <a:rPr lang="en-US" sz="1000" dirty="0"/>
              <a:t>,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err="1"/>
              <a:t>Hijmans</a:t>
            </a:r>
            <a:r>
              <a:rPr lang="en-US" sz="1000" dirty="0"/>
              <a:t>,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err="1"/>
              <a:t>Kottek</a:t>
            </a:r>
            <a:r>
              <a:rPr lang="en-US" sz="1000" dirty="0"/>
              <a:t>, M., </a:t>
            </a:r>
            <a:r>
              <a:rPr lang="en-US" sz="1000" dirty="0" err="1"/>
              <a:t>Grieser</a:t>
            </a:r>
            <a:r>
              <a:rPr lang="en-US" sz="1000" dirty="0"/>
              <a:t>, J., Beck, C., Rudolf, B. and Rubel, F., 2006. World map of the </a:t>
            </a:r>
            <a:r>
              <a:rPr lang="en-US" sz="1000" dirty="0" err="1"/>
              <a:t>Köppen</a:t>
            </a:r>
            <a:r>
              <a:rPr lang="en-US" sz="1000" dirty="0"/>
              <a:t>-Geiger climate classification updated. </a:t>
            </a:r>
            <a:r>
              <a:rPr lang="en-US" sz="1000" dirty="0" err="1"/>
              <a:t>Meteorologische</a:t>
            </a:r>
            <a:r>
              <a:rPr lang="en-US" sz="1000" dirty="0"/>
              <a:t> </a:t>
            </a:r>
            <a:r>
              <a:rPr lang="en-US" sz="1000" dirty="0" err="1"/>
              <a:t>Zeitschrift</a:t>
            </a:r>
            <a:r>
              <a:rPr lang="en-US" sz="1000" dirty="0"/>
              <a:t>, 15(3), pp.259-263. </a:t>
            </a:r>
          </a:p>
          <a:p>
            <a:pPr marL="171450" indent="-171450">
              <a:buFont typeface="Arial" panose="020B0604020202020204" pitchFamily="34" charset="0"/>
              <a:buChar char="•"/>
            </a:pPr>
            <a:r>
              <a:rPr lang="en-US" sz="1000" dirty="0"/>
              <a:t>Rivas-Martínez, S., 2004. Global </a:t>
            </a:r>
            <a:r>
              <a:rPr lang="en-US" sz="1000" dirty="0" err="1"/>
              <a:t>bioclimatics</a:t>
            </a:r>
            <a:r>
              <a:rPr lang="en-US" sz="1000" dirty="0"/>
              <a:t>. </a:t>
            </a:r>
            <a:r>
              <a:rPr lang="en-US" sz="1000" dirty="0" err="1"/>
              <a:t>Classificación</a:t>
            </a:r>
            <a:r>
              <a:rPr lang="en-US" sz="1000" dirty="0"/>
              <a:t> </a:t>
            </a:r>
            <a:r>
              <a:rPr lang="en-US" sz="1000" dirty="0" err="1"/>
              <a:t>Bioclimática</a:t>
            </a:r>
            <a:r>
              <a:rPr lang="en-US" sz="1000" dirty="0"/>
              <a:t> de la Tierra. http://www.globalbioclimatics.org/form/maps.htm </a:t>
            </a:r>
          </a:p>
          <a:p>
            <a:pPr marL="171450" indent="-171450">
              <a:buFont typeface="Arial" panose="020B0604020202020204" pitchFamily="34" charset="0"/>
              <a:buChar char="•"/>
            </a:pPr>
            <a:r>
              <a:rPr lang="en-US" sz="1000" dirty="0" err="1"/>
              <a:t>Thornthwaite</a:t>
            </a:r>
            <a:r>
              <a:rPr lang="en-US" sz="1000" dirty="0"/>
              <a:t>,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t>
            </a:r>
            <a:r>
              <a:rPr lang="en-US" sz="1000" dirty="0" err="1"/>
              <a:t>Amatya</a:t>
            </a:r>
            <a:r>
              <a:rPr lang="en-US" sz="1000" dirty="0"/>
              <a:t>,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a:t>
            </a:r>
            <a:r>
              <a:rPr lang="en-US" sz="1000" dirty="0" err="1"/>
              <a:t>Langendoen</a:t>
            </a:r>
            <a:r>
              <a:rPr lang="en-US" sz="1000" dirty="0"/>
              <a:t>, D.; Keeler-Wolf, T.; </a:t>
            </a:r>
            <a:r>
              <a:rPr lang="en-US" sz="1000" dirty="0" err="1"/>
              <a:t>Meidinger</a:t>
            </a:r>
            <a:r>
              <a:rPr lang="en-US" sz="1000" dirty="0"/>
              <a:t>, D.; </a:t>
            </a:r>
            <a:r>
              <a:rPr lang="en-US" sz="1000" dirty="0" err="1"/>
              <a:t>Josse</a:t>
            </a:r>
            <a:r>
              <a:rPr lang="en-US" sz="1000" dirty="0"/>
              <a:t>, C.; Weakley, A.; Tart, D.; Navarro, G.; Hoagland, B.; </a:t>
            </a:r>
            <a:r>
              <a:rPr lang="en-US" sz="1000" dirty="0" err="1"/>
              <a:t>Ponomarenko</a:t>
            </a:r>
            <a:r>
              <a:rPr lang="en-US" sz="1000" dirty="0"/>
              <a:t>, S.; Saucier, JP; </a:t>
            </a:r>
            <a:r>
              <a:rPr lang="en-US" sz="1000" dirty="0" err="1"/>
              <a:t>Fults</a:t>
            </a:r>
            <a:r>
              <a:rPr lang="en-US" sz="1000" dirty="0"/>
              <a:t>,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a:t>
            </a:r>
            <a:r>
              <a:rPr lang="en-US" sz="1000" dirty="0" err="1"/>
              <a:t>Service.Box</a:t>
            </a:r>
            <a:r>
              <a:rPr lang="en-US" sz="1000" dirty="0"/>
              <a:t>, E.O., 1996. Plant functional types and climate at the global scale. Journal of Vegetation Science, 7(3), pp.309-320. </a:t>
            </a:r>
          </a:p>
          <a:p>
            <a:pPr marL="171450" indent="-171450">
              <a:buFont typeface="Arial" panose="020B0604020202020204" pitchFamily="34" charset="0"/>
              <a:buChar char="•"/>
            </a:pPr>
            <a:r>
              <a:rPr lang="en-US" sz="1000" dirty="0" err="1"/>
              <a:t>Körner</a:t>
            </a:r>
            <a:r>
              <a:rPr lang="en-US" sz="1000" dirty="0"/>
              <a:t>, C., 1998. A re-assessment of high elevation </a:t>
            </a:r>
            <a:r>
              <a:rPr lang="en-US" sz="1000" dirty="0" err="1"/>
              <a:t>treeline</a:t>
            </a:r>
            <a:r>
              <a:rPr lang="en-US" sz="1000" dirty="0"/>
              <a:t> positions and their explanation. </a:t>
            </a:r>
            <a:r>
              <a:rPr lang="en-US" sz="1000" dirty="0" err="1"/>
              <a:t>Oecologia</a:t>
            </a:r>
            <a:r>
              <a:rPr lang="en-US" sz="1000" dirty="0"/>
              <a:t>, 115(4), pp.445-459.</a:t>
            </a:r>
          </a:p>
          <a:p>
            <a:pPr marL="171450" indent="-171450">
              <a:buFont typeface="Arial" panose="020B0604020202020204" pitchFamily="34" charset="0"/>
              <a:buChar char="•"/>
            </a:pPr>
            <a:r>
              <a:rPr lang="en-US" sz="1000" dirty="0"/>
              <a:t>Olson, D.M., </a:t>
            </a:r>
            <a:r>
              <a:rPr lang="en-US" sz="1000" dirty="0" err="1"/>
              <a:t>Dinerstein</a:t>
            </a:r>
            <a:r>
              <a:rPr lang="en-US" sz="1000" dirty="0"/>
              <a:t>, E., </a:t>
            </a:r>
            <a:r>
              <a:rPr lang="en-US" sz="1000" dirty="0" err="1"/>
              <a:t>Wikramanayake</a:t>
            </a:r>
            <a:r>
              <a:rPr lang="en-US" sz="1000" dirty="0"/>
              <a:t>, E.D., Burgess, N.D., Powell, G.V., Underwood, E.C., </a:t>
            </a:r>
            <a:r>
              <a:rPr lang="en-US" sz="1000" dirty="0" err="1"/>
              <a:t>D'amico</a:t>
            </a:r>
            <a:r>
              <a:rPr lang="en-US" sz="1000" dirty="0"/>
              <a:t>, J.A., </a:t>
            </a:r>
            <a:r>
              <a:rPr lang="en-US" sz="1000" dirty="0" err="1"/>
              <a:t>Itoua</a:t>
            </a:r>
            <a:r>
              <a:rPr lang="en-US" sz="1000" dirty="0"/>
              <a:t>, I., Strand, H.E., Morrison, J.C. and Loucks, C.J., 2001. Terrestrial Ecoregions of the World: A New Map of Life on Earth: A new global map of terrestrial ecoregions provides an innovative tool for conserving biodiversity. </a:t>
            </a:r>
            <a:r>
              <a:rPr lang="en-US" sz="1000" dirty="0" err="1"/>
              <a:t>BioScience</a:t>
            </a:r>
            <a:r>
              <a:rPr lang="en-US" sz="1000" dirty="0"/>
              <a:t>, 51(11), pp.933-938.</a:t>
            </a:r>
          </a:p>
          <a:p>
            <a:pPr marL="171450" indent="-171450">
              <a:buFont typeface="Arial" panose="020B0604020202020204" pitchFamily="34" charset="0"/>
              <a:buChar char="•"/>
            </a:pPr>
            <a:r>
              <a:rPr lang="en-US" sz="1000" dirty="0"/>
              <a:t>Prentice, I.C., Cramer, W., Harrison, S.P., </a:t>
            </a:r>
            <a:r>
              <a:rPr lang="en-US" sz="1000" dirty="0" err="1"/>
              <a:t>Leemans</a:t>
            </a:r>
            <a:r>
              <a:rPr lang="en-US" sz="1000" dirty="0"/>
              <a:t>, R., </a:t>
            </a:r>
            <a:r>
              <a:rPr lang="en-US" sz="1000" dirty="0" err="1"/>
              <a:t>Monserud</a:t>
            </a:r>
            <a:r>
              <a:rPr lang="en-US" sz="1000" dirty="0"/>
              <a:t>,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a:t>
            </a:r>
            <a:r>
              <a:rPr lang="en-US" sz="1000" dirty="0" err="1"/>
              <a:t>Westoby</a:t>
            </a:r>
            <a:r>
              <a:rPr lang="en-US" sz="1000" dirty="0"/>
              <a:t>, M., Díaz, S., Gallagher, R.V., Jacobs, B.F., </a:t>
            </a:r>
            <a:r>
              <a:rPr lang="en-US" sz="1000" dirty="0" err="1"/>
              <a:t>Kooyman</a:t>
            </a:r>
            <a:r>
              <a:rPr lang="en-US" sz="1000" dirty="0"/>
              <a:t>,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3943724" y="3154989"/>
            <a:ext cx="8695074" cy="10248960"/>
          </a:xfrm>
          <a:prstGeom prst="rect">
            <a:avLst/>
          </a:prstGeom>
          <a:solidFill>
            <a:schemeClr val="bg1"/>
          </a:solidFill>
          <a:ln>
            <a:solidFill>
              <a:schemeClr val="bg1">
                <a:lumMod val="50000"/>
              </a:schemeClr>
            </a:solidFill>
          </a:ln>
        </p:spPr>
        <p:txBody>
          <a:bodyPr wrap="square">
            <a:spAutoFit/>
          </a:bodyPr>
          <a:lstStyle/>
          <a:p>
            <a:r>
              <a:rPr lang="en-US" sz="1000" b="1" dirty="0">
                <a:latin typeface="Calibri" panose="020F0502020204030204" pitchFamily="34" charset="0"/>
                <a:ea typeface="Calibri" panose="020F0502020204030204" pitchFamily="34" charset="0"/>
                <a:cs typeface="Times New Roman" panose="02020603050405020304" pitchFamily="18" charset="0"/>
              </a:rPr>
              <a:t>Key to Climates</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1a. Tc ≥ 0°C and </a:t>
            </a:r>
            <a:r>
              <a:rPr lang="en-US" sz="1000" dirty="0" err="1">
                <a:latin typeface="Calibri" panose="020F0502020204030204" pitchFamily="34" charset="0"/>
                <a:ea typeface="Calibri" panose="020F0502020204030204" pitchFamily="34" charset="0"/>
                <a:cs typeface="Times New Roman" panose="02020603050405020304" pitchFamily="18" charset="0"/>
              </a:rPr>
              <a:t>Tclx</a:t>
            </a:r>
            <a:r>
              <a:rPr lang="en-US" sz="1000" dirty="0">
                <a:latin typeface="Calibri" panose="020F0502020204030204" pitchFamily="34" charset="0"/>
                <a:ea typeface="Calibri" panose="020F0502020204030204" pitchFamily="34" charset="0"/>
                <a:cs typeface="Times New Roman" panose="02020603050405020304" pitchFamily="18" charset="0"/>
              </a:rPr>
              <a:t> ≥ -15°C</a:t>
            </a:r>
          </a:p>
          <a:p>
            <a:r>
              <a:rPr lang="en-US" sz="1000" dirty="0">
                <a:latin typeface="Calibri" panose="020F0502020204030204" pitchFamily="34" charset="0"/>
                <a:ea typeface="Calibri" panose="020F0502020204030204" pitchFamily="34" charset="0"/>
                <a:cs typeface="Times New Roman" panose="02020603050405020304" pitchFamily="18" charset="0"/>
              </a:rPr>
              <a:t>     2a.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 18°C</a:t>
            </a:r>
          </a:p>
          <a:p>
            <a:r>
              <a:rPr lang="en-US" sz="1000" dirty="0">
                <a:latin typeface="Calibri" panose="020F0502020204030204" pitchFamily="34" charset="0"/>
                <a:ea typeface="Calibri" panose="020F0502020204030204" pitchFamily="34" charset="0"/>
                <a:cs typeface="Times New Roman" panose="02020603050405020304" pitchFamily="18" charset="0"/>
              </a:rPr>
              <a:t>         3a. Tc ≥ 15°C and </a:t>
            </a:r>
            <a:r>
              <a:rPr lang="en-US" sz="1000" dirty="0" err="1">
                <a:latin typeface="Calibri" panose="020F0502020204030204" pitchFamily="34" charset="0"/>
                <a:ea typeface="Calibri" panose="020F0502020204030204" pitchFamily="34" charset="0"/>
                <a:cs typeface="Times New Roman" panose="02020603050405020304" pitchFamily="18" charset="0"/>
              </a:rPr>
              <a:t>Tclx</a:t>
            </a:r>
            <a:r>
              <a:rPr lang="en-US" sz="1000" dirty="0">
                <a:latin typeface="Calibri" panose="020F0502020204030204" pitchFamily="34" charset="0"/>
                <a:ea typeface="Calibri" panose="020F0502020204030204" pitchFamily="34" charset="0"/>
                <a:cs typeface="Times New Roman" panose="02020603050405020304" pitchFamily="18" charset="0"/>
              </a:rPr>
              <a:t> ≥ 0°C  ... </a:t>
            </a:r>
            <a:r>
              <a:rPr lang="en-US" sz="1000" b="1" dirty="0">
                <a:latin typeface="Calibri" panose="020F0502020204030204" pitchFamily="34" charset="0"/>
                <a:ea typeface="Calibri" panose="020F0502020204030204" pitchFamily="34" charset="0"/>
                <a:cs typeface="Times New Roman" panose="02020603050405020304" pitchFamily="18" charset="0"/>
              </a:rPr>
              <a:t>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715 Hot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Tropical Lowland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24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714 Warm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Tropical Premontane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712-713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Tropical Seasonal/Monsoon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702-703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Tropical Dry Forest/Savanna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701 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3b. Tc &lt; 15°C or </a:t>
            </a:r>
            <a:r>
              <a:rPr lang="en-US" sz="1000" dirty="0" err="1">
                <a:latin typeface="Calibri" panose="020F0502020204030204" pitchFamily="34" charset="0"/>
                <a:ea typeface="Calibri" panose="020F0502020204030204" pitchFamily="34" charset="0"/>
                <a:cs typeface="Times New Roman" panose="02020603050405020304" pitchFamily="18" charset="0"/>
              </a:rPr>
              <a:t>Tclx</a:t>
            </a:r>
            <a:r>
              <a:rPr lang="en-US" sz="1000" dirty="0">
                <a:latin typeface="Calibri" panose="020F0502020204030204" pitchFamily="34" charset="0"/>
                <a:ea typeface="Calibri" panose="020F0502020204030204" pitchFamily="34" charset="0"/>
                <a:cs typeface="Times New Roman" panose="02020603050405020304" pitchFamily="18" charset="0"/>
              </a:rPr>
              <a:t> &lt; 0°C ... </a:t>
            </a:r>
            <a:r>
              <a:rPr lang="en-US" sz="1000" b="1" dirty="0">
                <a:latin typeface="Calibri" panose="020F0502020204030204" pitchFamily="34" charset="0"/>
                <a:ea typeface="Calibri" panose="020F0502020204030204" pitchFamily="34" charset="0"/>
                <a:cs typeface="Times New Roman" panose="02020603050405020304" pitchFamily="18" charset="0"/>
              </a:rPr>
              <a:t>Subtropical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 5° C and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615 Eu-Subtropical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Subtropical Evergreen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Tc &lt; 5° C or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-10°C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614 Cryo-subtropical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Subtropical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613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Subtropical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603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612 Subtropical Xerothermic Humid --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Sclerophyllous</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602 Subtropical Xerothermic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Sclerophyllous</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Subtropical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Desert</a:t>
            </a:r>
          </a:p>
          <a:p>
            <a:r>
              <a:rPr lang="en-US" sz="1000" dirty="0">
                <a:latin typeface="Calibri" panose="020F0502020204030204" pitchFamily="34" charset="0"/>
                <a:ea typeface="Calibri" panose="020F0502020204030204" pitchFamily="34" charset="0"/>
                <a:cs typeface="Times New Roman" panose="02020603050405020304" pitchFamily="18" charset="0"/>
              </a:rPr>
              <a:t>     2b.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&lt; 18°C</a:t>
            </a:r>
          </a:p>
          <a:p>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4a. </a:t>
            </a:r>
            <a:r>
              <a:rPr lang="en-US" sz="1000" dirty="0" err="1">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 6°C  ...  </a:t>
            </a:r>
            <a:r>
              <a:rPr lang="en-US" sz="1000" b="1"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Oceanic</a:t>
            </a:r>
            <a:endParaRPr lang="en-US"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515 Mild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Mild Oceanic/Tropical Montane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12°C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514 Cool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Cool Oceanic/Tropical Subalpine Moist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513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Subtropical Montane Seasonal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503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Subtropical Montane Seasonal Woodland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512 Oceanic Xerothermic Humid --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Sclerophyllous</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502 Oceanic Xerothermic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Sclerophyllous</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601 Oceanic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Oceanic Desert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4b.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&lt; 6°C  ...  </a:t>
            </a:r>
            <a:r>
              <a:rPr lang="en-US" sz="1000" b="1" dirty="0">
                <a:latin typeface="Calibri" panose="020F0502020204030204" pitchFamily="34" charset="0"/>
                <a:ea typeface="Calibri" panose="020F0502020204030204" pitchFamily="34" charset="0"/>
                <a:cs typeface="Times New Roman" panose="02020603050405020304" pitchFamily="18" charset="0"/>
              </a:rPr>
              <a:t>Andean</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99FF"/>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412-415 Andean Humid -- Paramos</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401-402 Andean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Puna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latin typeface="Calibri" panose="020F0502020204030204" pitchFamily="34" charset="0"/>
                <a:ea typeface="Calibri" panose="020F0502020204030204" pitchFamily="34" charset="0"/>
                <a:cs typeface="Times New Roman" panose="02020603050405020304" pitchFamily="18" charset="0"/>
              </a:rPr>
              <a:t> 1b. Tc ≥ 0° C or </a:t>
            </a:r>
            <a:r>
              <a:rPr lang="en-US" sz="1000" dirty="0" err="1">
                <a:latin typeface="Calibri" panose="020F0502020204030204" pitchFamily="34" charset="0"/>
                <a:ea typeface="Calibri" panose="020F0502020204030204" pitchFamily="34" charset="0"/>
                <a:cs typeface="Times New Roman" panose="02020603050405020304" pitchFamily="18" charset="0"/>
              </a:rPr>
              <a:t>Tclx</a:t>
            </a:r>
            <a:r>
              <a:rPr lang="en-US" sz="1000" dirty="0">
                <a:latin typeface="Calibri" panose="020F0502020204030204" pitchFamily="34" charset="0"/>
                <a:ea typeface="Calibri" panose="020F0502020204030204" pitchFamily="34" charset="0"/>
                <a:cs typeface="Times New Roman" panose="02020603050405020304" pitchFamily="18" charset="0"/>
              </a:rPr>
              <a:t> &lt; -15°C</a:t>
            </a:r>
          </a:p>
          <a:p>
            <a:r>
              <a:rPr lang="en-US" sz="1000" dirty="0">
                <a:latin typeface="Calibri" panose="020F0502020204030204" pitchFamily="34" charset="0"/>
                <a:ea typeface="Calibri" panose="020F0502020204030204" pitchFamily="34" charset="0"/>
                <a:cs typeface="Times New Roman" panose="02020603050405020304" pitchFamily="18" charset="0"/>
              </a:rPr>
              <a:t>     5a.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 12°C  ...  </a:t>
            </a:r>
            <a:r>
              <a:rPr lang="en-US" sz="1000" b="1" dirty="0">
                <a:latin typeface="Calibri" panose="020F0502020204030204" pitchFamily="34" charset="0"/>
                <a:ea typeface="Calibri" panose="020F0502020204030204" pitchFamily="34" charset="0"/>
                <a:cs typeface="Times New Roman" panose="02020603050405020304" pitchFamily="18" charset="0"/>
              </a:rPr>
              <a:t>Temperate</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33CC33"/>
                </a:solidFill>
                <a:latin typeface="Calibri" panose="020F0502020204030204" pitchFamily="34" charset="0"/>
                <a:ea typeface="Calibri" panose="020F0502020204030204" pitchFamily="34" charset="0"/>
                <a:cs typeface="Times New Roman" panose="02020603050405020304" pitchFamily="18" charset="0"/>
              </a:rPr>
              <a:t>       </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and total monthly deficit &lt;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18°C and Tc ≥ -10° C and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-25°C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316 Warm Thermo-temperate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Warm Temperate Deciduous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18°C or Tc ≥ -10° C or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&gt; -25°C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15°C and Tc ≥ -25° C or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&gt;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315 Mild Meso-temperate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Mild Temperate Deciduous/Mixed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Tg</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15°C or Tc &lt; -25° C or </a:t>
            </a:r>
            <a:r>
              <a:rPr lang="en-US" sz="1000"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Tclx</a:t>
            </a:r>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&lt; -40°C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314 Mild Cryo-temperate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Isopluvial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Hemiboreal</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Mixed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or total monthly deficit ≥ 150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0.5 or total monthly surplus ≥ 25 mm or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313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Humid -- Temperate Woodland/Savanna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303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Pluviothermic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Temperate Grassland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Peak AET &lt; 75 mm.</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312 Temperate Xerothermic Humid -- Temperate Dry Evergreen Forest</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302 Temperate Xerothermic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Temperate Steppe</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&lt; 0.5 and total monthly surplus &lt; 25 mm and peak AET &lt; 75 mm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301 Temperate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Isoxeric</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Temperate Desert</a:t>
            </a:r>
          </a:p>
          <a:p>
            <a:r>
              <a:rPr lang="en-US" sz="1000" dirty="0">
                <a:latin typeface="Calibri" panose="020F0502020204030204" pitchFamily="34" charset="0"/>
                <a:ea typeface="Calibri" panose="020F0502020204030204" pitchFamily="34" charset="0"/>
                <a:cs typeface="Times New Roman" panose="02020603050405020304" pitchFamily="18" charset="0"/>
              </a:rPr>
              <a:t>     5b.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&lt; 12°C</a:t>
            </a:r>
          </a:p>
          <a:p>
            <a:r>
              <a:rPr lang="en-US" sz="1000" dirty="0">
                <a:latin typeface="Calibri" panose="020F0502020204030204" pitchFamily="34" charset="0"/>
                <a:ea typeface="Calibri" panose="020F0502020204030204" pitchFamily="34" charset="0"/>
                <a:cs typeface="Times New Roman" panose="02020603050405020304" pitchFamily="18" charset="0"/>
              </a:rPr>
              <a:t>         6a.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 6°C  ...  </a:t>
            </a:r>
            <a:r>
              <a:rPr lang="en-US" sz="1000" b="1" dirty="0">
                <a:latin typeface="Calibri" panose="020F0502020204030204" pitchFamily="34" charset="0"/>
                <a:ea typeface="Calibri" panose="020F0502020204030204" pitchFamily="34" charset="0"/>
                <a:cs typeface="Times New Roman" panose="02020603050405020304" pitchFamily="18" charset="0"/>
              </a:rPr>
              <a:t>Boreal</a:t>
            </a:r>
            <a:endParaRPr lang="en-US" sz="1000" dirty="0">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212-214 Boreal Humid -- Boreal Forest</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201-203 Boreal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Cool Shrubland</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accent3">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1000" dirty="0">
                <a:latin typeface="Calibri" panose="020F0502020204030204" pitchFamily="34" charset="0"/>
                <a:ea typeface="Calibri" panose="020F0502020204030204" pitchFamily="34" charset="0"/>
                <a:cs typeface="Times New Roman" panose="02020603050405020304" pitchFamily="18" charset="0"/>
              </a:rPr>
              <a:t>        6b. </a:t>
            </a:r>
            <a:r>
              <a:rPr lang="en-US" sz="1000" dirty="0" err="1">
                <a:latin typeface="Calibri" panose="020F0502020204030204" pitchFamily="34" charset="0"/>
                <a:ea typeface="Calibri" panose="020F0502020204030204" pitchFamily="34" charset="0"/>
                <a:cs typeface="Times New Roman" panose="02020603050405020304" pitchFamily="18" charset="0"/>
              </a:rPr>
              <a:t>Tg</a:t>
            </a:r>
            <a:r>
              <a:rPr lang="en-US" sz="1000" dirty="0">
                <a:latin typeface="Calibri" panose="020F0502020204030204" pitchFamily="34" charset="0"/>
                <a:ea typeface="Calibri" panose="020F0502020204030204" pitchFamily="34" charset="0"/>
                <a:cs typeface="Times New Roman" panose="02020603050405020304" pitchFamily="18" charset="0"/>
              </a:rPr>
              <a:t> &lt; 6°C  ...  Arctic</a:t>
            </a: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112-114 Arctic Humid -- Wet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Annual P/PET ratio ≥ 1  ...  </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101-103 Arctic </a:t>
            </a:r>
            <a:r>
              <a:rPr lang="en-US" sz="1000" b="1" dirty="0" err="1">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Subhumid</a:t>
            </a:r>
            <a:r>
              <a:rPr lang="en-US" sz="1000" b="1"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rPr>
              <a:t> -- Dry Tundra</a:t>
            </a:r>
            <a:endParaRPr lang="en-US" sz="1000" dirty="0">
              <a:solidFill>
                <a:schemeClr val="bg1">
                  <a:lumMod val="65000"/>
                </a:schemeClr>
              </a:solidFill>
              <a:latin typeface="Calibri" panose="020F0502020204030204" pitchFamily="34" charset="0"/>
              <a:ea typeface="Calibri" panose="020F0502020204030204" pitchFamily="34" charset="0"/>
              <a:cs typeface="Times New Roman" panose="02020603050405020304" pitchFamily="18" charset="0"/>
            </a:endParaRPr>
          </a:p>
          <a:p>
            <a:r>
              <a:rPr lang="en-US" sz="1000" dirty="0">
                <a:solidFill>
                  <a:srgbClr val="FFC0CB"/>
                </a:solidFill>
                <a:latin typeface="Calibri" panose="020F0502020204030204" pitchFamily="34" charset="0"/>
                <a:ea typeface="Calibri" panose="020F0502020204030204" pitchFamily="34" charset="0"/>
                <a:cs typeface="Times New Roman" panose="02020603050405020304" pitchFamily="18" charset="0"/>
              </a:rPr>
              <a:t> </a:t>
            </a:r>
            <a:endParaRPr lang="en-US" sz="1000" dirty="0">
              <a:solidFill>
                <a:srgbClr val="FFC0CB"/>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07D77FD7-FD1E-43FB-8F12-D116DBD7A58E}"/>
              </a:ext>
            </a:extLst>
          </p:cNvPr>
          <p:cNvSpPr/>
          <p:nvPr/>
        </p:nvSpPr>
        <p:spPr>
          <a:xfrm>
            <a:off x="32927333" y="11839546"/>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err="1">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err="1">
                <a:solidFill>
                  <a:srgbClr val="333333"/>
                </a:solidFill>
                <a:latin typeface="Calibri" panose="020F0502020204030204" pitchFamily="34" charset="0"/>
                <a:ea typeface="Calibri" panose="020F0502020204030204" pitchFamily="34" charset="0"/>
                <a:cs typeface="Calibri" panose="020F0502020204030204" pitchFamily="34" charset="0"/>
              </a:rPr>
              <a:t>Tclx</a:t>
            </a: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C4F4F3FD-2776-4881-8442-24FCB82F061E}"/>
              </a:ext>
            </a:extLst>
          </p:cNvPr>
          <p:cNvSpPr/>
          <p:nvPr/>
        </p:nvSpPr>
        <p:spPr>
          <a:xfrm>
            <a:off x="16377067" y="20640268"/>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B21FC2A7-5D22-4ECE-AC71-AFFA93208E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748611" y="24306097"/>
            <a:ext cx="1965964" cy="1295403"/>
          </a:xfrm>
          <a:prstGeom prst="rect">
            <a:avLst/>
          </a:prstGeom>
        </p:spPr>
      </p:pic>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schemas.microsoft.com/office/infopath/2007/PartnerControls"/>
    <ds:schemaRef ds:uri="de9e4283-ef60-4e64-9d6e-801b32758dc4"/>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2262</Words>
  <Application>Microsoft Office PowerPoint</Application>
  <PresentationFormat>Custom</PresentationFormat>
  <Paragraphs>130</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2019-03-05T16:20:40Z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